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4" r:id="rId5"/>
    <p:sldId id="261" r:id="rId6"/>
    <p:sldId id="283" r:id="rId7"/>
    <p:sldId id="257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1" r:id="rId19"/>
    <p:sldId id="272" r:id="rId20"/>
    <p:sldId id="277" r:id="rId21"/>
    <p:sldId id="278" r:id="rId22"/>
    <p:sldId id="273" r:id="rId23"/>
    <p:sldId id="274" r:id="rId24"/>
    <p:sldId id="280" r:id="rId25"/>
    <p:sldId id="281" r:id="rId26"/>
    <p:sldId id="282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4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1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2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4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8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4443-C7B0-43FE-805F-3607C49D45FB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0A18-6FF1-4A1F-9F0F-0F8C5F87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6440" y="0"/>
            <a:ext cx="4954292" cy="830423"/>
          </a:xfrm>
        </p:spPr>
        <p:txBody>
          <a:bodyPr>
            <a:noAutofit/>
          </a:bodyPr>
          <a:lstStyle/>
          <a:p>
            <a:pPr algn="r" rtl="1"/>
            <a:r>
              <a:rPr lang="fa-IR" sz="5400" b="1" dirty="0" smtClean="0">
                <a:cs typeface="+mn-cs"/>
              </a:rPr>
              <a:t>بنام خدا</a:t>
            </a:r>
            <a:endParaRPr lang="en-US" sz="5400" b="1" dirty="0"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57258" y="2649353"/>
            <a:ext cx="490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>
                <a:latin typeface="Arial(body)"/>
                <a:ea typeface="Calibri" panose="020F0502020204030204" pitchFamily="34" charset="0"/>
              </a:rPr>
              <a:t>سامانه فتوگرامتری پهپاد مجموعه‌ای متشکل از ایستگاه زمینی، پهپاد نقشه­برداری، دوربین هوایی </a:t>
            </a:r>
            <a:r>
              <a:rPr lang="fa-IR" sz="2400" b="1" dirty="0" smtClean="0">
                <a:latin typeface="Arial(body)"/>
                <a:ea typeface="Calibri" panose="020F0502020204030204" pitchFamily="34" charset="0"/>
              </a:rPr>
              <a:t>غیر متریک </a:t>
            </a:r>
            <a:r>
              <a:rPr lang="ar-SA" sz="2400" b="1" dirty="0" smtClean="0">
                <a:latin typeface="Arial(body)"/>
              </a:rPr>
              <a:t>نرم‌افزار </a:t>
            </a:r>
            <a:r>
              <a:rPr lang="ar-SA" sz="2400" b="1" dirty="0">
                <a:latin typeface="Arial(body)"/>
              </a:rPr>
              <a:t>طراحی و هدایت عملیات تصویربرداری، تجهیزات تعیین موقعیت و وضعیت پرنده و نرم‌افزارهای پردازش داده و تولید محصولات مکانی </a:t>
            </a:r>
            <a:r>
              <a:rPr lang="ar-SA" sz="2400" b="1" dirty="0" smtClean="0">
                <a:latin typeface="Arial(body)"/>
              </a:rPr>
              <a:t>است</a:t>
            </a:r>
            <a:endParaRPr lang="en-US" sz="2400" b="1" dirty="0">
              <a:latin typeface="Arial(body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6834" y="830423"/>
            <a:ext cx="4804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3600" b="1" dirty="0" smtClean="0">
                <a:latin typeface="Times New Roman" panose="02020603050405020304" pitchFamily="18" charset="0"/>
                <a:ea typeface="B Mitra"/>
              </a:rPr>
              <a:t>فتوگرامتری پهپاد</a:t>
            </a:r>
            <a:r>
              <a:rPr lang="fa-IR" sz="3600" b="1" dirty="0" smtClean="0">
                <a:latin typeface="Times New Roman" panose="02020603050405020304" pitchFamily="18" charset="0"/>
                <a:ea typeface="B Mitra"/>
              </a:rPr>
              <a:t> (عملیات قبل و حین پرواز)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9030"/>
            <a:ext cx="7157259" cy="61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r" rtl="1"/>
            <a:r>
              <a:rPr lang="fa-IR" sz="5400" b="1" dirty="0" smtClean="0"/>
              <a:t>1-طراحی شبکه:</a:t>
            </a:r>
          </a:p>
          <a:p>
            <a:pPr algn="r" rtl="1"/>
            <a:endParaRPr lang="fa-IR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تعیین نوع عدسی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تعیین نوع دوربین و تنظیمات آن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تعیین ارتفاع پرواز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dirty="0"/>
              <a:t>تعیین ضریب کاهش حد تفکیک تصویری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 smtClean="0"/>
              <a:t>تعیین </a:t>
            </a:r>
            <a:r>
              <a:rPr lang="fa-IR" dirty="0"/>
              <a:t>محدوده پرواز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تعیین امتداد نوارهای پرواز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تعیین پوشش طولی و عرضی تصاویر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طراحی شکل و ابعاد تارگت زمینی</a:t>
            </a: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dirty="0"/>
              <a:t>طراحی نقاط کنترل زمینی</a:t>
            </a:r>
            <a:endParaRPr lang="en-US" dirty="0"/>
          </a:p>
          <a:p>
            <a:pPr algn="r" rtl="1"/>
            <a:endParaRPr lang="fa-IR" b="1" dirty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68" y="0"/>
            <a:ext cx="3920066" cy="4128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1018" cy="412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7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8532" y="0"/>
            <a:ext cx="6993467" cy="6858000"/>
          </a:xfrm>
        </p:spPr>
        <p:txBody>
          <a:bodyPr>
            <a:normAutofit/>
          </a:bodyPr>
          <a:lstStyle/>
          <a:p>
            <a:pPr algn="just" rtl="1"/>
            <a:r>
              <a:rPr lang="fa-IR" sz="4000" b="1" dirty="0" smtClean="0"/>
              <a:t>2-عملیات نقشه برداری زمینی:</a:t>
            </a:r>
          </a:p>
          <a:p>
            <a:pPr algn="just" rtl="1"/>
            <a:r>
              <a:rPr lang="fa-IR" sz="3600" b="1" dirty="0" smtClean="0"/>
              <a:t>1-2 ایجاد </a:t>
            </a:r>
            <a:r>
              <a:rPr lang="fa-IR" sz="3600" b="1" dirty="0"/>
              <a:t>شبکه ایستگاه­های </a:t>
            </a:r>
            <a:r>
              <a:rPr lang="fa-IR" sz="3600" b="1" dirty="0" smtClean="0"/>
              <a:t>ماندگار</a:t>
            </a:r>
          </a:p>
          <a:p>
            <a:pPr algn="just" rtl="1"/>
            <a:endParaRPr lang="fa-IR" sz="3600" b="1" dirty="0" smtClean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b="1" dirty="0"/>
              <a:t>حداکثر فاصله ایستگاه­های ماندگار از هم برای تهیه نقشه با مقیاس های  1:2000، 1:1000 و 1:500 به ترتیب </a:t>
            </a:r>
            <a:r>
              <a:rPr lang="ar-SA" b="1" dirty="0" smtClean="0"/>
              <a:t>2، 1.5 و 1 کیلومتر باید باشد.</a:t>
            </a:r>
            <a:endParaRPr lang="fa-IR" b="1" dirty="0" smtClean="0"/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endParaRPr lang="fa-IR" b="1" dirty="0" smtClean="0"/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b="1" dirty="0"/>
              <a:t>تعیین مختصات سه‌بعدی ایستگاه­های ماندگار </a:t>
            </a:r>
            <a:r>
              <a:rPr lang="fa-IR" b="1" dirty="0"/>
              <a:t>با انتقال از ایستگاه‌های دائم سازمان نقشه‌برداری و مطابق با </a:t>
            </a:r>
            <a:r>
              <a:rPr lang="ar-SA" b="1" dirty="0"/>
              <a:t>دستورالعمل پیوست نامه شماره 6335 مورخ 23/03/1390 </a:t>
            </a:r>
            <a:r>
              <a:rPr lang="fa-IR" b="1" dirty="0"/>
              <a:t>انجام می گیرد</a:t>
            </a:r>
            <a:r>
              <a:rPr lang="fa-IR" b="1" dirty="0" smtClean="0"/>
              <a:t>.</a:t>
            </a:r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lvl="0" indent="-342900" algn="just" rtl="1">
              <a:buFont typeface="Arial" panose="020B0604020202020204" pitchFamily="34" charset="0"/>
              <a:buChar char="•"/>
            </a:pPr>
            <a:r>
              <a:rPr lang="ar-SA" b="1" dirty="0"/>
              <a:t>ارتفاع مورد استفاده در ایستگاه­های ماندگار، نقاط کنترل، نقاط چک و نقشه و کلیه محصولات مکانی ارتفاعی و سه‌بعدی باید ارتومتریک باشد و صرفاً ارائه ارتفاع ژئودتیک مجاز نیست.</a:t>
            </a:r>
            <a:endParaRPr lang="en-US" b="1" dirty="0"/>
          </a:p>
          <a:p>
            <a:pPr algn="r" rtl="1"/>
            <a:r>
              <a:rPr lang="ar-SA" b="1" dirty="0" smtClean="0"/>
              <a:t> </a:t>
            </a:r>
            <a:endParaRPr lang="fa-IR" b="1" dirty="0" smtClean="0"/>
          </a:p>
          <a:p>
            <a:pPr algn="r" rtl="1"/>
            <a:endParaRPr lang="fa-IR" dirty="0"/>
          </a:p>
          <a:p>
            <a:pPr algn="r" rtl="1"/>
            <a:endParaRPr lang="fa-IR" sz="4000" b="1" dirty="0"/>
          </a:p>
          <a:p>
            <a:pPr algn="r" rtl="1"/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70270" cy="52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3933" y="55967"/>
            <a:ext cx="5698067" cy="6802033"/>
          </a:xfrm>
        </p:spPr>
        <p:txBody>
          <a:bodyPr>
            <a:normAutofit fontScale="70000" lnSpcReduction="20000"/>
          </a:bodyPr>
          <a:lstStyle/>
          <a:p>
            <a:pPr algn="just" rtl="1"/>
            <a:r>
              <a:rPr lang="fa-IR" sz="4300" b="1" dirty="0" smtClean="0"/>
              <a:t>2-2 نصب </a:t>
            </a:r>
            <a:r>
              <a:rPr lang="fa-IR" sz="4300" b="1" dirty="0"/>
              <a:t>تارگتهای نقاط کنترل و </a:t>
            </a:r>
            <a:r>
              <a:rPr lang="fa-IR" sz="4300" b="1" dirty="0" smtClean="0"/>
              <a:t>چک </a:t>
            </a:r>
          </a:p>
          <a:p>
            <a:pPr algn="just" rtl="1"/>
            <a:endParaRPr lang="fa-IR" sz="5400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ar-SA" b="1" dirty="0"/>
              <a:t>در صورت ایجاد تارگت توسط اسپری که معمولاً روی آسفالت </a:t>
            </a:r>
            <a:r>
              <a:rPr lang="ar-SA" b="1" dirty="0" smtClean="0"/>
              <a:t>در</a:t>
            </a:r>
            <a:endParaRPr lang="fa-IR" b="1" dirty="0" smtClean="0"/>
          </a:p>
          <a:p>
            <a:pPr lvl="0" algn="just" rtl="1"/>
            <a:r>
              <a:rPr lang="ar-SA" b="1" dirty="0" smtClean="0"/>
              <a:t> </a:t>
            </a:r>
            <a:r>
              <a:rPr lang="ar-SA" b="1" dirty="0"/>
              <a:t>مناطق شهری صورت می­گیرد ترجیحاً از شابلون مناسب </a:t>
            </a:r>
            <a:r>
              <a:rPr lang="ar-SA" b="1" dirty="0" smtClean="0"/>
              <a:t>با</a:t>
            </a:r>
            <a:endParaRPr lang="fa-IR" b="1" dirty="0" smtClean="0"/>
          </a:p>
          <a:p>
            <a:pPr lvl="0" algn="just" rtl="1"/>
            <a:r>
              <a:rPr lang="ar-SA" b="1" dirty="0" smtClean="0"/>
              <a:t> </a:t>
            </a:r>
            <a:r>
              <a:rPr lang="ar-SA" b="1" dirty="0"/>
              <a:t>رنگهای با کنتراست بالا مانند سیاه و سفید استفاده شود</a:t>
            </a:r>
            <a:r>
              <a:rPr lang="ar-SA" b="1" dirty="0" smtClean="0"/>
              <a:t>.</a:t>
            </a:r>
            <a:endParaRPr lang="fa-IR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fa-IR" b="1" dirty="0" smtClean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ar-SA" b="1" dirty="0"/>
              <a:t>در صورت ایجاد توسط نوارهای پارچه­ای، موکت یا پلاستیکی </a:t>
            </a:r>
            <a:r>
              <a:rPr lang="ar-SA" b="1" dirty="0" smtClean="0"/>
              <a:t>که</a:t>
            </a:r>
            <a:endParaRPr lang="fa-IR" b="1" dirty="0" smtClean="0"/>
          </a:p>
          <a:p>
            <a:pPr algn="just" rtl="1"/>
            <a:r>
              <a:rPr lang="ar-SA" b="1" dirty="0" smtClean="0"/>
              <a:t> </a:t>
            </a:r>
            <a:r>
              <a:rPr lang="ar-SA" b="1" dirty="0"/>
              <a:t>معمولاً در مناطق غیرشهری و روی زمین طبیعی انجام </a:t>
            </a:r>
            <a:r>
              <a:rPr lang="ar-SA" b="1" dirty="0" smtClean="0"/>
              <a:t>می­گیرد</a:t>
            </a:r>
            <a:endParaRPr lang="fa-IR" b="1" dirty="0" smtClean="0"/>
          </a:p>
          <a:p>
            <a:pPr algn="just" rtl="1"/>
            <a:r>
              <a:rPr lang="ar-SA" b="1" dirty="0" smtClean="0"/>
              <a:t> </a:t>
            </a:r>
            <a:r>
              <a:rPr lang="ar-SA" b="1" dirty="0"/>
              <a:t>بجای سنگ‌چین ترجیحاً با میخ سر کج </a:t>
            </a:r>
            <a:r>
              <a:rPr lang="en-US" b="1" dirty="0"/>
              <a:t>L</a:t>
            </a:r>
            <a:r>
              <a:rPr lang="ar-SA" b="1" dirty="0"/>
              <a:t> در چهارگوشه و </a:t>
            </a:r>
            <a:r>
              <a:rPr lang="ar-SA" b="1" dirty="0" smtClean="0"/>
              <a:t>مرکز</a:t>
            </a:r>
            <a:endParaRPr lang="fa-IR" b="1" dirty="0" smtClean="0"/>
          </a:p>
          <a:p>
            <a:pPr algn="just" rtl="1"/>
            <a:r>
              <a:rPr lang="fa-IR" b="1" dirty="0" smtClean="0"/>
              <a:t> </a:t>
            </a:r>
            <a:r>
              <a:rPr lang="fa-IR" b="1" dirty="0"/>
              <a:t>روی زمین نصب شود</a:t>
            </a:r>
            <a:r>
              <a:rPr lang="fa-IR" b="1" dirty="0" smtClean="0"/>
              <a:t>.</a:t>
            </a:r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endParaRPr lang="fa-IR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ar-SA" b="1" dirty="0"/>
              <a:t>تارگتها می‌بایست در موقعیت طراحی‌شده در سطح نسبتاً صاف به </a:t>
            </a:r>
            <a:r>
              <a:rPr lang="ar-SA" b="1" dirty="0" smtClean="0"/>
              <a:t>نحوی</a:t>
            </a:r>
            <a:endParaRPr lang="fa-IR" b="1" dirty="0" smtClean="0"/>
          </a:p>
          <a:p>
            <a:pPr lvl="0" algn="just" rtl="1"/>
            <a:r>
              <a:rPr lang="ar-SA" b="1" dirty="0" smtClean="0"/>
              <a:t> </a:t>
            </a:r>
            <a:r>
              <a:rPr lang="ar-SA" b="1" dirty="0"/>
              <a:t>قرار گیرند که به دید آسمانی مناسبی داشته و به‌خوبی در تصاویر </a:t>
            </a:r>
            <a:r>
              <a:rPr lang="ar-SA" b="1" dirty="0" smtClean="0"/>
              <a:t>دیده</a:t>
            </a:r>
            <a:endParaRPr lang="fa-IR" b="1" dirty="0" smtClean="0"/>
          </a:p>
          <a:p>
            <a:pPr lvl="0" algn="just" rtl="1"/>
            <a:r>
              <a:rPr lang="ar-SA" b="1" dirty="0" smtClean="0"/>
              <a:t> </a:t>
            </a:r>
            <a:r>
              <a:rPr lang="ar-SA" b="1" dirty="0"/>
              <a:t>شوند. لذا نباید در زیر یا کنار درخت، کنار دیوار یا تیر و تابلو </a:t>
            </a:r>
            <a:r>
              <a:rPr lang="ar-SA" b="1" dirty="0" smtClean="0"/>
              <a:t>نصب</a:t>
            </a:r>
            <a:endParaRPr lang="fa-IR" b="1" dirty="0" smtClean="0"/>
          </a:p>
          <a:p>
            <a:pPr lvl="0" algn="just" rtl="1"/>
            <a:r>
              <a:rPr lang="ar-SA" b="1" dirty="0" smtClean="0"/>
              <a:t> </a:t>
            </a:r>
            <a:r>
              <a:rPr lang="ar-SA" b="1" dirty="0"/>
              <a:t>شوند</a:t>
            </a:r>
            <a:r>
              <a:rPr lang="ar-SA" b="1" dirty="0" smtClean="0"/>
              <a:t>.</a:t>
            </a:r>
            <a:endParaRPr lang="fa-IR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fa-IR" dirty="0"/>
          </a:p>
          <a:p>
            <a:pPr lvl="0" algn="r" rtl="1"/>
            <a:endParaRPr lang="en-US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en-US" dirty="0"/>
          </a:p>
          <a:p>
            <a:pPr lvl="0" algn="r" rtl="1"/>
            <a:endParaRPr lang="en-US" dirty="0"/>
          </a:p>
          <a:p>
            <a:pPr algn="r" rtl="1"/>
            <a:r>
              <a:rPr lang="fa-IR" sz="5400" b="1" dirty="0" smtClean="0"/>
              <a:t>                                                                                                       </a:t>
            </a:r>
            <a:endParaRPr lang="fa-IR" sz="5400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2469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" y="2484699"/>
            <a:ext cx="3408424" cy="1774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-14817"/>
            <a:ext cx="2554941" cy="248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2484699"/>
            <a:ext cx="2624667" cy="177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0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983" y="0"/>
            <a:ext cx="8329016" cy="6858000"/>
          </a:xfrm>
        </p:spPr>
        <p:txBody>
          <a:bodyPr/>
          <a:lstStyle/>
          <a:p>
            <a:pPr algn="just" rtl="1"/>
            <a:r>
              <a:rPr lang="fa-IR" sz="4000" b="1" dirty="0" smtClean="0"/>
              <a:t>3-2  تعیین مختصات سه بعدی تارگتها</a:t>
            </a:r>
          </a:p>
          <a:p>
            <a:pPr algn="just" rtl="1"/>
            <a:endParaRPr lang="fa-IR" sz="5400" dirty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ar-SA" b="1" dirty="0"/>
              <a:t>تعیین مختصات تارگتهای غیر ماندگار به‌عنوان نقاط کنترل و چک زمینی در شبکه فتوگرامتری باید بر مبنای شبکه ایستگاه­های ماندگار انجام شود</a:t>
            </a:r>
            <a:r>
              <a:rPr lang="ar-SA" b="1" dirty="0" smtClean="0"/>
              <a:t>.</a:t>
            </a:r>
            <a:endParaRPr lang="en-US" b="1" dirty="0" smtClean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ar-SA" b="1" dirty="0"/>
              <a:t>اندازه‌گیری مختصات نقاط کنترل و چک بایستی از نزدیک‌ترین </a:t>
            </a:r>
            <a:r>
              <a:rPr lang="ar-SA" b="1" dirty="0" smtClean="0"/>
              <a:t>نقطه </a:t>
            </a:r>
            <a:r>
              <a:rPr lang="ar-SA" b="1" dirty="0"/>
              <a:t>ماندگار انجام گیرد</a:t>
            </a:r>
            <a:r>
              <a:rPr lang="ar-SA" b="1" dirty="0" smtClean="0"/>
              <a:t>.</a:t>
            </a:r>
            <a:endParaRPr lang="fa-IR" b="1" dirty="0" smtClean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ar-SA" b="1" dirty="0"/>
              <a:t>توصیه می‌شود که در نزدیکی نقاط کنترل و چک، مختصات مسطحاتی و ارتفاعی عوارض به‌عنوان پشتیبان برداشت شوند و با گوشی همراه، عکسی با تگ </a:t>
            </a:r>
            <a:r>
              <a:rPr lang="en-US" b="1" dirty="0"/>
              <a:t>GPS </a:t>
            </a:r>
            <a:r>
              <a:rPr lang="ar-SA" b="1" dirty="0"/>
              <a:t>از آن گرفته شود</a:t>
            </a:r>
            <a:r>
              <a:rPr lang="ar-SA" b="1" dirty="0" smtClean="0"/>
              <a:t>.</a:t>
            </a:r>
            <a:endParaRPr lang="fa-IR" b="1" dirty="0" smtClean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ar-SA" b="1" dirty="0"/>
              <a:t>درصورتی‌که هدف از روش فتوگرامتری پهپاد تولید نقشه سه‌بعدی باشد (بخصوص در مراکز جمعیتی) ارتفاع نقاط کنترل باید ارتومتریک بوده و سازگار با شبکه نقاط ارتفاعی سازمان نقشه­برداری کشور باشد</a:t>
            </a:r>
            <a:endParaRPr lang="en-US" b="1" dirty="0"/>
          </a:p>
          <a:p>
            <a:pPr marL="685800" lvl="0" indent="-685800" algn="r" rtl="1">
              <a:buFont typeface="Wingdings" panose="05000000000000000000" pitchFamily="2" charset="2"/>
              <a:buChar char="§"/>
            </a:pPr>
            <a:endParaRPr lang="en-US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0800" y="0"/>
            <a:ext cx="8331199" cy="6858000"/>
          </a:xfrm>
        </p:spPr>
        <p:txBody>
          <a:bodyPr>
            <a:normAutofit/>
          </a:bodyPr>
          <a:lstStyle/>
          <a:p>
            <a:pPr algn="r" rtl="1"/>
            <a:r>
              <a:rPr lang="fa-IR" sz="5400" b="1" dirty="0" smtClean="0"/>
              <a:t>3-عملیات تصویربرداری</a:t>
            </a:r>
          </a:p>
          <a:p>
            <a:pPr algn="r" rtl="1"/>
            <a:endParaRPr lang="fa-IR" sz="5400" dirty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کسب مجوز </a:t>
            </a:r>
            <a:r>
              <a:rPr lang="fa-IR" b="1" dirty="0" smtClean="0"/>
              <a:t>ایمنی: </a:t>
            </a:r>
            <a:r>
              <a:rPr lang="fa-IR" b="1" dirty="0"/>
              <a:t>از سازمان هواپیمایی کشوری شامل صدور گواهینامه خلبانی، کارت شناسایی پهپاد و مجوز برای پرواز در مناطق و ارتفاع‌های با محدودیت پروازی بخصوص در شعاع 8 کیلومتری فرودگاه‌ها</a:t>
            </a:r>
            <a:r>
              <a:rPr lang="fa-IR" b="1" dirty="0" smtClean="0"/>
              <a:t>.</a:t>
            </a:r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کسب مجوز </a:t>
            </a:r>
            <a:r>
              <a:rPr lang="fa-IR" b="1" dirty="0" smtClean="0"/>
              <a:t>امنیتی: </a:t>
            </a:r>
            <a:r>
              <a:rPr lang="fa-IR" b="1" dirty="0"/>
              <a:t>از ستادکل نیروهای مسلح </a:t>
            </a:r>
            <a:r>
              <a:rPr lang="fa-IR" b="1" dirty="0" smtClean="0"/>
              <a:t>و </a:t>
            </a:r>
            <a:r>
              <a:rPr lang="fa-IR" b="1" dirty="0"/>
              <a:t>شورای تأمین امنیت استان برای عملیات تصویربرداری از مناطق نزدیک به مناطق نظامی یا دارای نواحی ممنوعه امنیتی و تأیید عدم سوءپیشینه گروه پرواز</a:t>
            </a:r>
            <a:r>
              <a:rPr lang="fa-IR" b="1" dirty="0" smtClean="0"/>
              <a:t>.</a:t>
            </a:r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fa-IR" sz="2800" b="1" dirty="0"/>
              <a:t>محدوده زمانی و مکانی تصویربرداری </a:t>
            </a:r>
            <a:r>
              <a:rPr lang="fa-IR" sz="2800" b="1" dirty="0" smtClean="0"/>
              <a:t>هوایی:</a:t>
            </a:r>
          </a:p>
          <a:p>
            <a:pPr marL="685800" lvl="0" indent="-685800" algn="just" rtl="1">
              <a:buFont typeface="Wingdings" panose="05000000000000000000" pitchFamily="2" charset="2"/>
              <a:buChar char="v"/>
            </a:pPr>
            <a:r>
              <a:rPr lang="ar-SA" b="1" dirty="0"/>
              <a:t>به‌طورکلی بهترين زمان براي عکس‌برداری هوايي </a:t>
            </a:r>
            <a:r>
              <a:rPr lang="ar-SA" b="1" dirty="0" smtClean="0"/>
              <a:t>به</a:t>
            </a:r>
            <a:r>
              <a:rPr lang="fa-IR" b="1" dirty="0" smtClean="0"/>
              <a:t> </a:t>
            </a:r>
            <a:r>
              <a:rPr lang="ar-SA" b="1" dirty="0" smtClean="0"/>
              <a:t>‌منظور </a:t>
            </a:r>
            <a:r>
              <a:rPr lang="ar-SA" b="1" dirty="0"/>
              <a:t>تهیه نقشه و اطلاعات </a:t>
            </a:r>
            <a:r>
              <a:rPr lang="fa-IR" b="1" dirty="0"/>
              <a:t>مکانی زماني است كه هوا صاف و فاقد گردوغبار بوده، شرایط آب و هوایی پایدار باشد، پوشش گياهي سطح زمين در وضعيت حداقل رشد و درختان فاقد برگ باشند.</a:t>
            </a:r>
            <a:endParaRPr lang="en-US" b="1" dirty="0"/>
          </a:p>
          <a:p>
            <a:pPr marL="685800" indent="-685800" algn="r" rtl="1">
              <a:buFont typeface="Wingdings" panose="05000000000000000000" pitchFamily="2" charset="2"/>
              <a:buChar char="v"/>
            </a:pPr>
            <a:endParaRPr lang="fa-IR" b="1" dirty="0" smtClean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685800" lvl="0" indent="-6858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0212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3273" y="440574"/>
            <a:ext cx="6788727" cy="4281055"/>
          </a:xfrm>
        </p:spPr>
        <p:txBody>
          <a:bodyPr/>
          <a:lstStyle/>
          <a:p>
            <a:pPr marL="342900" lvl="0" indent="-342900" algn="just" rtl="1">
              <a:buFont typeface="Wingdings" panose="05000000000000000000" pitchFamily="2" charset="2"/>
              <a:buChar char="v"/>
            </a:pPr>
            <a:r>
              <a:rPr lang="fa-IR" sz="2000" b="1" dirty="0"/>
              <a:t>محدوده ساعتی پرواز باید به‌گونه‌ای انتخاب شود که با توجه به فصل و روز عملیات پرواز، ارتفاع خورشيد ترجیحاً بالاتر از 45 درجه بالای افق قرار داشته باشد تا ضمن برخورداری از حداکثر نور، از وجود سایه‌های بلند در تصاویر اجتناب شود</a:t>
            </a:r>
            <a:r>
              <a:rPr lang="fa-IR" sz="2000" b="1" dirty="0" smtClean="0"/>
              <a:t>.</a:t>
            </a:r>
            <a:endParaRPr lang="en-US" sz="2000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v"/>
            </a:pPr>
            <a:endParaRPr lang="fa-IR" sz="2000" b="1" dirty="0" smtClean="0"/>
          </a:p>
          <a:p>
            <a:pPr lvl="0" algn="just" rtl="1"/>
            <a:endParaRPr lang="fa-IR" sz="2000" b="1" dirty="0"/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sz="2000" b="1" dirty="0"/>
              <a:t>تصویربرداری از مناطق پوشيده از برف فصلي (غير دائم) در صورتي قابل‌قبول است كه قطر پوشش برف در حدي باشد كه عوارض موردنظر قابل‌شناسایی باشند و منطقه تحت </a:t>
            </a:r>
            <a:r>
              <a:rPr lang="fa-IR" sz="2000" b="1" dirty="0" smtClean="0"/>
              <a:t>پوشش </a:t>
            </a:r>
            <a:r>
              <a:rPr lang="fa-IR" sz="2000" b="1" dirty="0"/>
              <a:t>غیرقابل‌شناسایی بيش از 10 درصد سطح هر عكس را شامل نشود</a:t>
            </a:r>
            <a:r>
              <a:rPr lang="fa-IR" sz="2000" dirty="0" smtClean="0"/>
              <a:t>.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dirty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dirty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lvl="0" indent="-457200" algn="r" rtl="1">
              <a:buFont typeface="Wingdings" panose="05000000000000000000" pitchFamily="2" charset="2"/>
              <a:buChar char="v"/>
            </a:pPr>
            <a:endParaRPr lang="en-US" dirty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fa-IR" sz="2800" b="1" dirty="0" smtClean="0"/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en-US" sz="2800" b="1" dirty="0"/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3273" cy="51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0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2982" y="0"/>
            <a:ext cx="5999017" cy="6858000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sz="2800" b="1" dirty="0"/>
              <a:t>تعیین ایستگاه­های زمینی پرواز</a:t>
            </a:r>
            <a:r>
              <a:rPr lang="fa-IR" sz="2800" b="1" dirty="0" smtClean="0"/>
              <a:t>:</a:t>
            </a:r>
            <a:endParaRPr lang="en-US" sz="2800" b="1" dirty="0" smtClean="0"/>
          </a:p>
          <a:p>
            <a:pPr algn="r" rtl="1"/>
            <a:endParaRPr lang="fa-IR" sz="2800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fa-IR" sz="2800" b="1" dirty="0"/>
          </a:p>
          <a:p>
            <a:pPr marL="457200" lvl="0" indent="-457200" algn="just" rtl="1">
              <a:buFont typeface="Wingdings" panose="05000000000000000000" pitchFamily="2" charset="2"/>
              <a:buChar char="v"/>
            </a:pPr>
            <a:r>
              <a:rPr lang="fa-IR" sz="2000" b="1" dirty="0"/>
              <a:t>با توجه به محدودیت مداومت پروازی و برد مطمئن پرنده، برای محدوده حد پرواز (محدوده حد کار پس از اعمال بافر) یک یا چند ایستگاه زمینی پرواز تعیین می­شود </a:t>
            </a:r>
            <a:r>
              <a:rPr lang="fa-IR" sz="2000" b="1" dirty="0" smtClean="0"/>
              <a:t>به‌طوری</a:t>
            </a:r>
            <a:r>
              <a:rPr lang="en-US" sz="2000" b="1" dirty="0" smtClean="0"/>
              <a:t> </a:t>
            </a:r>
            <a:r>
              <a:rPr lang="fa-IR" sz="2000" b="1" dirty="0" smtClean="0"/>
              <a:t>‌که </a:t>
            </a:r>
            <a:r>
              <a:rPr lang="fa-IR" sz="2000" b="1" dirty="0"/>
              <a:t>بتوان با توجه به محدودیت‌های </a:t>
            </a:r>
            <a:r>
              <a:rPr lang="fa-IR" sz="2000" b="1" dirty="0" smtClean="0"/>
              <a:t>فوق، از طریق </a:t>
            </a:r>
            <a:r>
              <a:rPr lang="fa-IR" sz="2000" b="1" dirty="0"/>
              <a:t>این ایستگاه‌ها کل منطقه را عکس‌برداری هوایی نمود.</a:t>
            </a:r>
          </a:p>
          <a:p>
            <a:pPr marL="457200" lvl="0" indent="-457200" algn="just" rtl="1">
              <a:buFont typeface="Wingdings" panose="05000000000000000000" pitchFamily="2" charset="2"/>
              <a:buChar char="v"/>
            </a:pPr>
            <a:endParaRPr lang="fa-IR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52655" cy="554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85934" y="3401535"/>
            <a:ext cx="627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v"/>
            </a:pPr>
            <a:r>
              <a:rPr lang="fa-IR" b="1" dirty="0"/>
              <a:t>بین مناطق پروازی باید به عرض نصف طول عکس روی زمین بافر هم­پوشانی وجود داشته باشد</a:t>
            </a:r>
            <a:r>
              <a:rPr lang="fa-IR" b="1" dirty="0" smtClean="0"/>
              <a:t>.</a:t>
            </a: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v"/>
            </a:pPr>
            <a:endParaRPr lang="en-US" b="1" dirty="0"/>
          </a:p>
          <a:p>
            <a:pPr marL="342900" lvl="0" indent="-342900" algn="just" rtl="1"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v"/>
            </a:pPr>
            <a:endParaRPr lang="fa-IR" b="1" dirty="0"/>
          </a:p>
          <a:p>
            <a:pPr marL="342900" lvl="0" indent="-342900" algn="just" rtl="1">
              <a:buFont typeface="Wingdings" panose="05000000000000000000" pitchFamily="2" charset="2"/>
              <a:buChar char="v"/>
            </a:pPr>
            <a:endParaRPr lang="fa-IR" b="1" dirty="0"/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b="1" dirty="0"/>
              <a:t>از هر ایستگاه پرواز می‌توان چندین سورتی پرواز انجام داد و تمام یا بخشی از منطقه پروازی را عکس‌برداری نمود.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4834" y="10139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fa-IR" b="1" dirty="0"/>
              <a:t>محل ایستگاه باید ترجیحاً دید آسمانی و زمینی باز و بدون مانع داشته، بر روی زمین‌های مرتفع‌تر از اطراف قرار داشته، از مراکز جمعیتی بیشترین فاصله را داشته و از دکل‌های برق و مخابرات تا حد امکان دور باشد و با توجه به شرایط و امکانات پهپاد، از امکان ایجاد باند یا ایستگاه مناسب برای برخاست و نشست پرنده برخوردار باشد.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85934" cy="57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0"/>
            <a:ext cx="6553199" cy="6858000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endParaRPr lang="fa-IR" b="1" dirty="0"/>
          </a:p>
          <a:p>
            <a:pPr algn="r" rtl="1"/>
            <a:r>
              <a:rPr lang="fa-IR" sz="5400" b="1" dirty="0"/>
              <a:t>کنترل‌های قبل از </a:t>
            </a:r>
            <a:r>
              <a:rPr lang="fa-IR" sz="5400" b="1" dirty="0" smtClean="0"/>
              <a:t>پرواز:</a:t>
            </a:r>
          </a:p>
          <a:p>
            <a:pPr algn="r" rtl="1"/>
            <a:endParaRPr lang="fa-IR" sz="5400" b="1" dirty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گروه پرواز از صدور مجوزهای موردنیاز مطمئن بوده و ملاحظات ایمنی پرواز را رعایت کند</a:t>
            </a:r>
            <a:r>
              <a:rPr lang="fa-IR" b="1" dirty="0" smtClean="0"/>
              <a:t>.</a:t>
            </a:r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بعد از نصب و راه­اندازی پهپاد، بازدید چشمی بخش‌های پهپاد را انجام داده و از صحت عملکرد فرمان‌های پرواز، تجهیزات پهپاد و ایستگاه کنترل زمینی قبل از پرواز اطمینان یابد</a:t>
            </a:r>
            <a:r>
              <a:rPr lang="fa-IR" b="1" dirty="0" smtClean="0"/>
              <a:t>.</a:t>
            </a:r>
          </a:p>
          <a:p>
            <a:pPr marL="685800" indent="-685800" algn="just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تنظیمات دوربین را برای کسب تصاویر باکیفیت و با هندسه پایدار با توجه به شرایط نوری و فيلتر نوری مورداستفاده در دوربین انجام دهد.</a:t>
            </a:r>
            <a:endParaRPr lang="en-US" b="1" dirty="0"/>
          </a:p>
          <a:p>
            <a:pPr algn="r" rtl="1"/>
            <a:endParaRPr lang="en-US" dirty="0"/>
          </a:p>
          <a:p>
            <a:pPr marL="685800" lvl="0" indent="-6858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endParaRPr lang="en-US" sz="5400" b="1" dirty="0"/>
          </a:p>
          <a:p>
            <a:pPr marL="342900" lvl="0" indent="-342900" algn="r" rtl="1">
              <a:buFont typeface="Wingdings" panose="05000000000000000000" pitchFamily="2" charset="2"/>
              <a:buChar char="v"/>
            </a:pPr>
            <a:endParaRPr lang="en-US" dirty="0"/>
          </a:p>
          <a:p>
            <a:pPr algn="r" rt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6533" cy="631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7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1011" y="1055716"/>
            <a:ext cx="7112923" cy="5802284"/>
          </a:xfrm>
        </p:spPr>
        <p:txBody>
          <a:bodyPr>
            <a:norm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وضعيت جوي در منطقه را بررسی و بعد از تعیین سرعت و جهت باد، تناسب آن با حداکثر باد قابل‌تحمل ذکرشده در کتابچه راهنما پهپاد را کنترل و رعایت نماید</a:t>
            </a:r>
            <a:r>
              <a:rPr lang="fa-IR" b="1" dirty="0" smtClean="0"/>
              <a:t>.</a:t>
            </a: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endParaRPr lang="fa-IR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برنامه‌ریزی برای تست زیمنس و تست حد تفکیک ارتفاعی را با نصب تارگتهای مربوطه در محل مناسب قبل از پرواز انجام دهد</a:t>
            </a:r>
            <a:r>
              <a:rPr lang="fa-IR" b="1" dirty="0" smtClean="0"/>
              <a:t>.</a:t>
            </a:r>
            <a:endParaRPr lang="en-US" b="1" dirty="0" smtClean="0"/>
          </a:p>
          <a:p>
            <a:pPr lvl="0" algn="just" rtl="1"/>
            <a:endParaRPr lang="en-US" b="1" dirty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endParaRPr lang="fa-IR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از نصب تارگت های نقاط کنترل و چک در سطح منطقه در هماهنگی با گروه نقشه­برداری زمینی قبل از انجام عملیات پرواز مطمئن شود.</a:t>
            </a:r>
            <a:endParaRPr lang="en-US" b="1" dirty="0"/>
          </a:p>
          <a:p>
            <a:pPr algn="r" rtl="1"/>
            <a:endParaRPr lang="fa-IR" b="1" dirty="0" smtClean="0"/>
          </a:p>
          <a:p>
            <a:pPr lvl="0" algn="r" rtl="1"/>
            <a:r>
              <a:rPr lang="fa-IR" b="1" dirty="0" smtClean="0"/>
              <a:t>.</a:t>
            </a: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71011" cy="57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9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29699"/>
              </p:ext>
            </p:extLst>
          </p:nvPr>
        </p:nvGraphicFramePr>
        <p:xfrm>
          <a:off x="0" y="0"/>
          <a:ext cx="12191999" cy="685800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24338">
                  <a:extLst>
                    <a:ext uri="{9D8B030D-6E8A-4147-A177-3AD203B41FA5}">
                      <a16:colId xmlns:a16="http://schemas.microsoft.com/office/drawing/2014/main" val="3058553258"/>
                    </a:ext>
                  </a:extLst>
                </a:gridCol>
                <a:gridCol w="2491943">
                  <a:extLst>
                    <a:ext uri="{9D8B030D-6E8A-4147-A177-3AD203B41FA5}">
                      <a16:colId xmlns:a16="http://schemas.microsoft.com/office/drawing/2014/main" val="2847298769"/>
                    </a:ext>
                  </a:extLst>
                </a:gridCol>
                <a:gridCol w="7275718">
                  <a:extLst>
                    <a:ext uri="{9D8B030D-6E8A-4147-A177-3AD203B41FA5}">
                      <a16:colId xmlns:a16="http://schemas.microsoft.com/office/drawing/2014/main" val="124247617"/>
                    </a:ext>
                  </a:extLst>
                </a:gridCol>
              </a:tblGrid>
              <a:tr h="846343"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>
                          <a:effectLst/>
                        </a:rPr>
                        <a:t>مقیاس نقشه تولیدی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>
                          <a:effectLst/>
                        </a:rPr>
                        <a:t>وسعت منطقه</a:t>
                      </a:r>
                      <a:endParaRPr lang="en-US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 smtClean="0">
                          <a:effectLst/>
                        </a:rPr>
                        <a:t>توصیه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4040178"/>
                  </a:ext>
                </a:extLst>
              </a:tr>
              <a:tr h="1196443"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1:500 تا 1:2000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چند هکتار تا چند ده هکتار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در صورت عدم وجود محدودیت‌های هزینه، به‌کارگیری روش فتوگرامتری پهپاد توصیه می­شود در غیر این صورت روشهای نقشه­برداری زمینی توصیه می­شود.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132323"/>
                  </a:ext>
                </a:extLst>
              </a:tr>
              <a:tr h="1605072"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1:500 تا 1:2000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چند ده تا چند هزار هکتار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استفاده از پهپادهای با مداومت پروازی 30 دقیقه و بیشتر، به‌کارگیری دوربین با حد تفکیک مکانی بالای 20 مگا پیکسل و قابلیت پرواز پرنده بال ثابت یا مولتی روتور در ارتفاع بالاتر از 50 متر نسبت به سطح زمین توصیه می­شود.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44843"/>
                  </a:ext>
                </a:extLst>
              </a:tr>
              <a:tr h="1605072"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400" b="1" dirty="0">
                          <a:effectLst/>
                        </a:rPr>
                        <a:t>1:500 تا 1:2000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چند هزارتا چند ده هزار هکتار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استفاده از پهپادهای با مداومت پروازی یک ساعت و بیشتر، به‌کارگیری دوربین با حد تفکیک مکانی بالای 50 مگاپیکسل و قابلیت پرواز پرنده بال ثابت در ارتفاع بالاتر از 100 متر نسبت به سطح زمین توصیه می­شود.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6458147"/>
                  </a:ext>
                </a:extLst>
              </a:tr>
              <a:tr h="1605072">
                <a:tc>
                  <a:txBody>
                    <a:bodyPr/>
                    <a:lstStyle/>
                    <a:p>
                      <a:pPr marL="0" marR="0" indent="180340" algn="r" defTabSz="914400" rtl="1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effectLst/>
                        </a:rPr>
                        <a:t>2000</a:t>
                      </a:r>
                      <a:r>
                        <a:rPr lang="en-US" sz="2400" b="1" dirty="0">
                          <a:effectLst/>
                        </a:rPr>
                        <a:t>1: </a:t>
                      </a:r>
                      <a:r>
                        <a:rPr lang="ar-SA" sz="2400" b="1" dirty="0" smtClean="0">
                          <a:effectLst/>
                        </a:rPr>
                        <a:t>تا1:5000</a:t>
                      </a:r>
                      <a:endParaRPr lang="en-US" sz="2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  <a:p>
                      <a:pPr marL="0" marR="0" indent="180340" algn="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</a:rPr>
                        <a:t>چند ده هزار تا چند صد هزار هکتار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180340" algn="just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</a:rPr>
                        <a:t>استفاده از پهپادهای با مداومت پروازی چند ساعت، به‌کارگیری دوربین با حد تفکیک مکانی بالای صد مگاپیکسل و قابلیت پرواز پرنده بال ثابت </a:t>
                      </a:r>
                      <a:r>
                        <a:rPr lang="ar-SA" sz="2000" b="1" dirty="0" smtClean="0">
                          <a:effectLst/>
                        </a:rPr>
                        <a:t>بدون</a:t>
                      </a:r>
                      <a:r>
                        <a:rPr lang="fa-IR" sz="2000" b="1" baseline="0" dirty="0" smtClean="0">
                          <a:effectLst/>
                        </a:rPr>
                        <a:t> </a:t>
                      </a:r>
                      <a:r>
                        <a:rPr lang="ar-SA" sz="2000" b="1" dirty="0" smtClean="0">
                          <a:effectLst/>
                        </a:rPr>
                        <a:t>سرنشین</a:t>
                      </a:r>
                      <a:r>
                        <a:rPr lang="fa-IR" sz="2000" b="1" dirty="0" smtClean="0">
                          <a:effectLst/>
                        </a:rPr>
                        <a:t> یا با سرنشین</a:t>
                      </a:r>
                      <a:r>
                        <a:rPr lang="ar-SA" sz="2000" b="1" dirty="0" smtClean="0">
                          <a:effectLst/>
                        </a:rPr>
                        <a:t> </a:t>
                      </a:r>
                      <a:r>
                        <a:rPr lang="ar-SA" sz="2000" b="1" dirty="0">
                          <a:effectLst/>
                        </a:rPr>
                        <a:t>در ارتفاع بالاتر از 250 متر نسبت به سطح زمین توصیه می­شود.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025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11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1039059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sz="2400" b="1" dirty="0"/>
              <a:t>مکان ایستگاه‌های پروازی را بعد از شناسایی منطقه نهایی کند و استقرار نماید</a:t>
            </a:r>
            <a:r>
              <a:rPr lang="fa-IR" sz="2400" b="1" dirty="0" smtClean="0"/>
              <a:t>.</a:t>
            </a:r>
            <a:endParaRPr lang="en-US" sz="2400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sz="2400" b="1" dirty="0"/>
              <a:t>بهبودهای موردنیاز برای طراحی پرواز را با توجه به شرایط موجود انجام داده (مثلاً تغییر جهت نوارها به خاطر تغییر جهت باد) و نقاط مسیر طراحی پرواز را در اتو پایلوت پهپاد بارگذاری نماید</a:t>
            </a:r>
            <a:r>
              <a:rPr lang="fa-IR" sz="2400" b="1" dirty="0" smtClean="0"/>
              <a:t>.</a:t>
            </a:r>
            <a:endParaRPr lang="en-US" sz="2400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fa-IR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fa-IR" sz="2400" b="1" dirty="0"/>
              <a:t>ایستگاه زمینی پرواز را در جهت شمال قرار دهد تا توجیه زمینی محل پرنده در آسمان از روی سامانه پرواز ساده­تر شود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59732" cy="49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1267" y="1078637"/>
            <a:ext cx="62145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sz="2400" b="1" dirty="0" smtClean="0"/>
              <a:t>درصورتی‌که چند پرواز برای تصویربرداری کامل منطقه لازم است، حداقل پوشش تصاویر در فصل مشترک پروازهای مختلف رعایت گردد.</a:t>
            </a:r>
            <a:endParaRPr lang="en-US" sz="2400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endParaRPr lang="fa-IR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sz="2400" b="1" dirty="0" smtClean="0"/>
              <a:t>با توجه به شرایط آب و هوایی و موانع فیزیکی و فرکانسی در منطقه، اقدام به پرواز دادن پهپاد طبق کتابچه راهنمای آن و آموزشهای استاندارد نماید.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76851" cy="41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1067" y="0"/>
            <a:ext cx="6620933" cy="6858000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algn="r" rtl="1"/>
            <a:r>
              <a:rPr lang="fa-IR" sz="5400" b="1" dirty="0" smtClean="0"/>
              <a:t>کنترلهای </a:t>
            </a:r>
            <a:r>
              <a:rPr lang="fa-IR" sz="5400" b="1" dirty="0"/>
              <a:t>حین </a:t>
            </a:r>
            <a:r>
              <a:rPr lang="fa-IR" sz="5400" b="1" dirty="0" smtClean="0"/>
              <a:t>پرواز</a:t>
            </a:r>
          </a:p>
          <a:p>
            <a:pPr algn="r" rtl="1"/>
            <a:endParaRPr lang="fa-IR" sz="5400" b="1" dirty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تا حد امکان پهپاد در دید چشمی خلبان یا </a:t>
            </a:r>
            <a:r>
              <a:rPr lang="fa-IR" b="1" dirty="0" smtClean="0"/>
              <a:t>کمک</a:t>
            </a:r>
            <a:r>
              <a:rPr lang="en-US" b="1" dirty="0" smtClean="0"/>
              <a:t> </a:t>
            </a:r>
            <a:r>
              <a:rPr lang="fa-IR" b="1" dirty="0" smtClean="0"/>
              <a:t>‌خلبان </a:t>
            </a:r>
            <a:r>
              <a:rPr lang="fa-IR" b="1" dirty="0"/>
              <a:t>قرار داشته باشد. از عملکرد مناسب پرنده و دوربین و تجهیزات مخابراتی در حین پرواز اطمینان یابد.</a:t>
            </a:r>
            <a:endParaRPr lang="en-US" b="1" dirty="0"/>
          </a:p>
          <a:p>
            <a:pPr algn="just" rtl="1"/>
            <a:endParaRPr lang="fa-IR" sz="5400" b="1" dirty="0" smtClean="0"/>
          </a:p>
          <a:p>
            <a:pPr marL="685800" lvl="0" indent="-685800" algn="just" rtl="1">
              <a:buFont typeface="Wingdings" panose="05000000000000000000" pitchFamily="2" charset="2"/>
              <a:buChar char="§"/>
            </a:pPr>
            <a:r>
              <a:rPr lang="fa-IR" b="1" dirty="0"/>
              <a:t>ترجیحاً ناوبری پرنده </a:t>
            </a:r>
            <a:r>
              <a:rPr lang="fa-IR" b="1" dirty="0" smtClean="0"/>
              <a:t>برروی </a:t>
            </a:r>
            <a:r>
              <a:rPr lang="fa-IR" b="1" dirty="0"/>
              <a:t>مسیرهای طراحی‌شده و تصاویر برداشتی را </a:t>
            </a:r>
            <a:r>
              <a:rPr lang="fa-IR" b="1" dirty="0" smtClean="0"/>
              <a:t>لحظه</a:t>
            </a:r>
            <a:r>
              <a:rPr lang="en-US" b="1" dirty="0" smtClean="0"/>
              <a:t> </a:t>
            </a:r>
            <a:r>
              <a:rPr lang="fa-IR" b="1" dirty="0" smtClean="0"/>
              <a:t>‌به</a:t>
            </a:r>
            <a:r>
              <a:rPr lang="en-US" b="1" dirty="0" smtClean="0"/>
              <a:t> </a:t>
            </a:r>
            <a:r>
              <a:rPr lang="fa-IR" b="1" dirty="0" smtClean="0"/>
              <a:t>‌لحظه </a:t>
            </a:r>
            <a:r>
              <a:rPr lang="fa-IR" b="1" dirty="0"/>
              <a:t>مانیتور نماید و در صورت بروز مشکل، سریعاً برای رفع یا جبران آن اقدام نماید.</a:t>
            </a:r>
            <a:endParaRPr lang="en-US" b="1" dirty="0"/>
          </a:p>
          <a:p>
            <a:pPr marL="685800" indent="-685800" algn="r" rtl="1">
              <a:buFont typeface="Wingdings" panose="05000000000000000000" pitchFamily="2" charset="2"/>
              <a:buChar char="§"/>
            </a:pPr>
            <a:endParaRPr lang="en-US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7267" cy="51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5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131" y="673331"/>
            <a:ext cx="7403869" cy="6184669"/>
          </a:xfrm>
        </p:spPr>
        <p:txBody>
          <a:bodyPr/>
          <a:lstStyle/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توجه به حضور پرنده­ها یا اشیاء مزاحم در آسمان داشته و اقدامات ایمنی را انجام دهد.</a:t>
            </a:r>
            <a:endParaRPr lang="en-US" b="1" dirty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endParaRPr lang="fa-IR" sz="2000" b="1" dirty="0" smtClean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ملاحظات فرود اضطراری را مدنظر داشته باشد. ملاحظات ظرفیت باقیمانده باتری یا سوخت پرنده را مدنظر </a:t>
            </a:r>
            <a:r>
              <a:rPr lang="fa-IR" b="1" dirty="0" smtClean="0"/>
              <a:t>داشته باشد </a:t>
            </a:r>
            <a:r>
              <a:rPr lang="fa-IR" b="1" dirty="0"/>
              <a:t>و دائماً آن را چک کند</a:t>
            </a:r>
            <a:r>
              <a:rPr lang="fa-IR" b="1" dirty="0" smtClean="0"/>
              <a:t>.</a:t>
            </a:r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fa-IR" sz="2000" b="1" dirty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رعایت پروتکل‌های اخلاق حرفه­ای و حفظ حریم خصوصی در حین پرواز را بنماید.</a:t>
            </a:r>
            <a:endParaRPr lang="en-US" b="1" dirty="0"/>
          </a:p>
          <a:p>
            <a:pPr marL="342900" lvl="0" indent="-342900" algn="just" rtl="1">
              <a:buFont typeface="Wingdings" panose="05000000000000000000" pitchFamily="2" charset="2"/>
              <a:buChar char="§"/>
            </a:pPr>
            <a:endParaRPr lang="fa-IR" sz="2000" b="1" dirty="0" smtClean="0"/>
          </a:p>
          <a:p>
            <a:pPr marL="342900" indent="-342900" algn="just" rtl="1">
              <a:buFont typeface="Wingdings" panose="05000000000000000000" pitchFamily="2" charset="2"/>
              <a:buChar char="§"/>
            </a:pPr>
            <a:r>
              <a:rPr lang="fa-IR" b="1" dirty="0"/>
              <a:t>در زمان اتمام پرواز، ملاحظات ایمنی برای فرود پرنده را مطابق کتابچه راهنمای آن بنماید.</a:t>
            </a:r>
            <a:endParaRPr lang="en-US" b="1" dirty="0"/>
          </a:p>
          <a:p>
            <a:pPr lvl="0" algn="r" rtl="1"/>
            <a:r>
              <a:rPr lang="fa-IR" dirty="0" smtClean="0"/>
              <a:t>    </a:t>
            </a:r>
          </a:p>
          <a:p>
            <a:pPr marL="342900" lvl="0" indent="-342900" rtl="1">
              <a:buFont typeface="Wingdings" panose="05000000000000000000" pitchFamily="2" charset="2"/>
              <a:buChar char="§"/>
            </a:pPr>
            <a:endParaRPr lang="fa-IR" dirty="0"/>
          </a:p>
          <a:p>
            <a:pPr marL="342900" lvl="0" indent="-342900" rtl="1">
              <a:buFont typeface="Wingdings" panose="05000000000000000000" pitchFamily="2" charset="2"/>
              <a:buChar char="§"/>
            </a:pPr>
            <a:endParaRPr lang="fa-IR" dirty="0" smtClean="0"/>
          </a:p>
          <a:p>
            <a:pPr lvl="0" rtl="1"/>
            <a:endParaRPr lang="fa-IR" dirty="0"/>
          </a:p>
          <a:p>
            <a:pPr lvl="0" rtl="1"/>
            <a:endParaRPr lang="en-US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131" cy="53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53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2930" y="0"/>
            <a:ext cx="6969070" cy="68580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5400" b="1" dirty="0"/>
              <a:t>کنترل‌های بعد از </a:t>
            </a:r>
            <a:r>
              <a:rPr lang="fa-IR" sz="5400" b="1" dirty="0" smtClean="0"/>
              <a:t>پرواز</a:t>
            </a:r>
            <a:endParaRPr lang="en-US" sz="5400" b="1" dirty="0" smtClean="0"/>
          </a:p>
          <a:p>
            <a:pPr algn="r" rtl="1"/>
            <a:endParaRPr lang="en-US" sz="5400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/>
              <a:t>بعد از فرود و نشست پهپاد، آن را بازدید چشمی نماید و موارد </a:t>
            </a:r>
            <a:endParaRPr lang="fa-IR" b="1" dirty="0" smtClean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 smtClean="0"/>
              <a:t>ریکاوری </a:t>
            </a:r>
            <a:r>
              <a:rPr lang="fa-IR" b="1" dirty="0"/>
              <a:t>و سرویس پرنده را برای پروازهای پیش </a:t>
            </a:r>
            <a:r>
              <a:rPr lang="fa-IR" b="1" dirty="0" smtClean="0"/>
              <a:t>رومدنظر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 smtClean="0"/>
              <a:t> </a:t>
            </a:r>
            <a:r>
              <a:rPr lang="fa-IR" b="1" dirty="0"/>
              <a:t>داشته باشد.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lvl="0" algn="r" rtl="1"/>
            <a:r>
              <a:rPr lang="fa-IR" b="1" dirty="0" smtClean="0"/>
              <a:t> </a:t>
            </a: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/>
              <a:t>داده‌های ناوبری و تصاویر پهپاد را ترجیحاً روی هارد </a:t>
            </a:r>
            <a:r>
              <a:rPr lang="fa-IR" b="1" dirty="0" smtClean="0"/>
              <a:t>اکسترنال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 smtClean="0"/>
              <a:t> </a:t>
            </a:r>
            <a:r>
              <a:rPr lang="fa-IR" b="1" dirty="0"/>
              <a:t>تخلیه نماید</a:t>
            </a:r>
            <a:r>
              <a:rPr lang="fa-IR" dirty="0" smtClean="0"/>
              <a:t>.</a:t>
            </a:r>
            <a:endParaRPr lang="en-US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/>
              <a:t>تصاویر را به‌صورت اتفاقی مشاهده نموده و از کیفیت بصری آن </a:t>
            </a:r>
            <a:endParaRPr lang="fa-IR" b="1" dirty="0" smtClean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 smtClean="0"/>
              <a:t>از </a:t>
            </a:r>
            <a:r>
              <a:rPr lang="fa-IR" b="1" dirty="0"/>
              <a:t>لحاظ روشنایی، کنتراست، </a:t>
            </a:r>
            <a:r>
              <a:rPr lang="en-US" b="1" dirty="0" smtClean="0"/>
              <a:t> ISO </a:t>
            </a:r>
            <a:r>
              <a:rPr lang="fa-IR" b="1" dirty="0"/>
              <a:t>و کشیدگی </a:t>
            </a:r>
            <a:r>
              <a:rPr lang="fa-IR" b="1" dirty="0" smtClean="0"/>
              <a:t>تصویر</a:t>
            </a:r>
            <a:r>
              <a:rPr lang="fa-IR" b="1" dirty="0"/>
              <a:t>بخصوص </a:t>
            </a:r>
            <a:r>
              <a:rPr lang="fa-IR" b="1" dirty="0" smtClean="0"/>
              <a:t>در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 smtClean="0"/>
              <a:t> </a:t>
            </a:r>
            <a:r>
              <a:rPr lang="fa-IR" b="1" dirty="0"/>
              <a:t>گوشه­های تصویر اطمینان یابد</a:t>
            </a:r>
            <a:r>
              <a:rPr lang="en-US" dirty="0"/>
              <a:t>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lvl="0" algn="r" rtl="1"/>
            <a:r>
              <a:rPr lang="fa-IR" b="1" dirty="0" smtClean="0"/>
              <a:t> 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" y="0"/>
            <a:ext cx="5836293" cy="55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47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8943" y="867905"/>
            <a:ext cx="7093057" cy="5083445"/>
          </a:xfrm>
        </p:spPr>
        <p:txBody>
          <a:bodyPr/>
          <a:lstStyle/>
          <a:p>
            <a:pPr algn="r" rtl="1"/>
            <a:r>
              <a:rPr lang="fa-IR" b="1" dirty="0" smtClean="0"/>
              <a:t>در صورت امکان اندکس مراکز تصاویر یا مسیر پرواز را بررسی</a:t>
            </a:r>
          </a:p>
          <a:p>
            <a:pPr algn="r" rtl="1"/>
            <a:r>
              <a:rPr lang="fa-IR" b="1" dirty="0" smtClean="0"/>
              <a:t> نموده و از عدم وجود گپ، پوشش کامل منطقه و</a:t>
            </a:r>
            <a:r>
              <a:rPr lang="fa-IR" b="1" dirty="0"/>
              <a:t>عدم وجود </a:t>
            </a:r>
            <a:r>
              <a:rPr lang="fa-IR" b="1" dirty="0" smtClean="0"/>
              <a:t>تیلت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بالای تصاویر اطمینان یابد. برای این منظور توصیه می‌شود </a:t>
            </a:r>
            <a:r>
              <a:rPr lang="fa-IR" b="1" dirty="0" smtClean="0"/>
              <a:t>در</a:t>
            </a:r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صورت امکان از پردازش </a:t>
            </a:r>
            <a:r>
              <a:rPr lang="fa-IR" b="1" dirty="0" smtClean="0"/>
              <a:t>سریع کم‌ دقت </a:t>
            </a:r>
            <a:r>
              <a:rPr lang="fa-IR" b="1" dirty="0"/>
              <a:t>تصاویر استفاده نماید.</a:t>
            </a:r>
            <a:endParaRPr lang="en-US" b="1" dirty="0"/>
          </a:p>
          <a:p>
            <a:pPr lvl="0" algn="r" rtl="1"/>
            <a:endParaRPr lang="en-US" b="1" dirty="0"/>
          </a:p>
          <a:p>
            <a:pPr lvl="0" algn="r" rtl="1"/>
            <a:r>
              <a:rPr lang="fa-IR" b="1" dirty="0"/>
              <a:t> </a:t>
            </a:r>
            <a:r>
              <a:rPr lang="fa-IR" b="1" dirty="0" smtClean="0"/>
              <a:t> </a:t>
            </a:r>
            <a:endParaRPr lang="en-US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fa-IR" b="1" dirty="0" smtClean="0"/>
              <a:t>پروتکل‌های امنیتی را رعایت نموده و داده­ها را برای حذف نواحی</a:t>
            </a:r>
          </a:p>
          <a:p>
            <a:pPr algn="r" rtl="1"/>
            <a:r>
              <a:rPr lang="fa-IR" b="1" dirty="0" smtClean="0"/>
              <a:t>  ممنوعه به نماینده مربوطه تحویل دهد.</a:t>
            </a:r>
            <a:endParaRPr lang="en-US" b="1" dirty="0" smtClean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endParaRPr lang="en-US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8943" cy="540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47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r" rtl="1"/>
            <a:endParaRPr lang="en-US" dirty="0" smtClean="0"/>
          </a:p>
          <a:p>
            <a:pPr algn="r" rtl="1"/>
            <a:r>
              <a:rPr lang="fa-IR" sz="3600" b="1" dirty="0"/>
              <a:t>تهیه گزارش تصویربرداری</a:t>
            </a:r>
            <a:endParaRPr lang="en-US" sz="3600" b="1" dirty="0"/>
          </a:p>
          <a:p>
            <a:pPr algn="r" rtl="1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05542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5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4764"/>
            <a:ext cx="9144000" cy="2473036"/>
          </a:xfrm>
        </p:spPr>
        <p:txBody>
          <a:bodyPr>
            <a:normAutofit/>
          </a:bodyPr>
          <a:lstStyle/>
          <a:p>
            <a:pPr rtl="1"/>
            <a:r>
              <a:rPr lang="fa-IR" sz="4400" b="1" dirty="0" smtClean="0"/>
              <a:t>با تشکر از بذل توجه شما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1632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0467" y="0"/>
            <a:ext cx="8881534" cy="6858000"/>
          </a:xfrm>
        </p:spPr>
        <p:txBody>
          <a:bodyPr>
            <a:normAutofit fontScale="25000" lnSpcReduction="20000"/>
          </a:bodyPr>
          <a:lstStyle/>
          <a:p>
            <a:pPr algn="just" rtl="1"/>
            <a:endParaRPr lang="en-US" sz="11200" b="1" dirty="0" smtClean="0"/>
          </a:p>
          <a:p>
            <a:pPr algn="just" rtl="1"/>
            <a:r>
              <a:rPr lang="ar-SA" sz="21600" b="1" dirty="0" smtClean="0"/>
              <a:t>انواع پهپاد</a:t>
            </a:r>
            <a:endParaRPr lang="en-US" sz="21600" b="1" dirty="0" smtClean="0"/>
          </a:p>
          <a:p>
            <a:pPr algn="just" rtl="1"/>
            <a:endParaRPr lang="en-US" dirty="0"/>
          </a:p>
          <a:p>
            <a:pPr algn="just" rtl="1">
              <a:lnSpc>
                <a:spcPct val="120000"/>
              </a:lnSpc>
            </a:pPr>
            <a:r>
              <a:rPr lang="ar-SA" sz="9600" b="1" dirty="0" smtClean="0"/>
              <a:t>پهپاد </a:t>
            </a:r>
            <a:r>
              <a:rPr lang="ar-SA" sz="9600" b="1" dirty="0"/>
              <a:t>یا پرنده </a:t>
            </a:r>
            <a:r>
              <a:rPr lang="ar-SA" sz="9600" b="1" dirty="0" smtClean="0"/>
              <a:t>هدایت‌</a:t>
            </a:r>
            <a:r>
              <a:rPr lang="fa-IR" sz="9600" b="1" dirty="0" smtClean="0"/>
              <a:t> </a:t>
            </a:r>
            <a:r>
              <a:rPr lang="ar-SA" sz="9600" b="1" dirty="0" smtClean="0"/>
              <a:t>پذیر </a:t>
            </a:r>
            <a:r>
              <a:rPr lang="ar-SA" sz="9600" b="1" dirty="0"/>
              <a:t>از راه دور دارای کاربردها و انواع مختلف می­باشد که </a:t>
            </a:r>
            <a:r>
              <a:rPr lang="ar-SA" sz="9600" b="1" dirty="0" smtClean="0"/>
              <a:t>یکی</a:t>
            </a:r>
            <a:endParaRPr lang="en-US" sz="9600" b="1" dirty="0"/>
          </a:p>
          <a:p>
            <a:pPr algn="just" rtl="1">
              <a:lnSpc>
                <a:spcPct val="120000"/>
              </a:lnSpc>
            </a:pPr>
            <a:r>
              <a:rPr lang="ar-SA" sz="9600" b="1" dirty="0" smtClean="0"/>
              <a:t> </a:t>
            </a:r>
            <a:r>
              <a:rPr lang="ar-SA" sz="9600" b="1" dirty="0"/>
              <a:t>از کاربردهای آن </a:t>
            </a:r>
            <a:r>
              <a:rPr lang="ar-SA" sz="9600" b="1" dirty="0" smtClean="0"/>
              <a:t>تصویربرداری هوایی برای تهیه نقشه و اطلاعات مکانی به روش</a:t>
            </a:r>
            <a:endParaRPr lang="en-US" sz="9600" b="1" dirty="0"/>
          </a:p>
          <a:p>
            <a:pPr algn="just" rtl="1">
              <a:lnSpc>
                <a:spcPct val="120000"/>
              </a:lnSpc>
            </a:pPr>
            <a:r>
              <a:rPr lang="ar-SA" sz="9600" b="1" dirty="0" smtClean="0"/>
              <a:t> فتوگرامتری می‌باشد. به‌صورت کلی در حال حاضر پهپادها در انواع بال ثابت </a:t>
            </a:r>
            <a:endParaRPr lang="en-US" sz="9600" b="1" dirty="0"/>
          </a:p>
          <a:p>
            <a:pPr algn="just" rtl="1">
              <a:lnSpc>
                <a:spcPct val="120000"/>
              </a:lnSpc>
            </a:pPr>
            <a:r>
              <a:rPr lang="en-US" sz="9600" b="1" dirty="0" smtClean="0"/>
              <a:t>Fix Wing</a:t>
            </a:r>
            <a:r>
              <a:rPr lang="ar-SA" sz="9600" b="1" dirty="0" smtClean="0"/>
              <a:t>، مالتی روتور</a:t>
            </a:r>
            <a:r>
              <a:rPr lang="en-US" sz="9600" b="1" dirty="0" smtClean="0"/>
              <a:t> Multi Rotor </a:t>
            </a:r>
            <a:r>
              <a:rPr lang="ar-SA" sz="9600" b="1" dirty="0" smtClean="0"/>
              <a:t>و یا ترکیبی از هردو، بنام ویتول</a:t>
            </a:r>
            <a:r>
              <a:rPr lang="en-US" sz="9600" b="1" dirty="0" smtClean="0"/>
              <a:t> </a:t>
            </a:r>
            <a:endParaRPr lang="en-US" sz="9600" b="1" dirty="0"/>
          </a:p>
          <a:p>
            <a:pPr algn="just" rtl="1">
              <a:lnSpc>
                <a:spcPct val="120000"/>
              </a:lnSpc>
            </a:pPr>
            <a:r>
              <a:rPr lang="en-US" sz="9600" b="1" dirty="0" smtClean="0"/>
              <a:t>VTOL  (Vertical Take-Off &amp; Landing)</a:t>
            </a:r>
            <a:r>
              <a:rPr lang="ar-SA" sz="9600" b="1" dirty="0" smtClean="0"/>
              <a:t> است که در تهیه نقشه و اطلاعات مکانی</a:t>
            </a:r>
            <a:endParaRPr lang="en-US" sz="9600" b="1" dirty="0"/>
          </a:p>
          <a:p>
            <a:pPr algn="just" rtl="1">
              <a:lnSpc>
                <a:spcPct val="120000"/>
              </a:lnSpc>
            </a:pPr>
            <a:r>
              <a:rPr lang="ar-SA" sz="9600" b="1" dirty="0" smtClean="0"/>
              <a:t> </a:t>
            </a:r>
            <a:r>
              <a:rPr lang="ar-SA" sz="9600" b="1" dirty="0" smtClean="0">
                <a:latin typeface="B Nazanin"/>
              </a:rPr>
              <a:t>مورداستفاده</a:t>
            </a:r>
            <a:r>
              <a:rPr lang="ar-SA" sz="9600" b="1" dirty="0" smtClean="0"/>
              <a:t> قرار می‌گیر</a:t>
            </a:r>
            <a:endParaRPr lang="en-US" sz="9600" b="1" dirty="0" smtClean="0"/>
          </a:p>
          <a:p>
            <a:pPr algn="just" rtl="1"/>
            <a:endParaRPr lang="en-US" b="1" dirty="0" smtClean="0"/>
          </a:p>
          <a:p>
            <a:pPr algn="just" rtl="1"/>
            <a:endParaRPr lang="en-US" b="1" dirty="0" smtClean="0"/>
          </a:p>
          <a:p>
            <a:pPr algn="just" rtl="1"/>
            <a:endParaRPr lang="en-US" b="1" dirty="0"/>
          </a:p>
          <a:p>
            <a:pPr algn="just" rtl="1"/>
            <a:endParaRPr lang="en-US" b="1" dirty="0"/>
          </a:p>
          <a:p>
            <a:pPr algn="just" rtl="1"/>
            <a:endParaRPr lang="en-US" b="1" dirty="0"/>
          </a:p>
          <a:p>
            <a:pPr algn="just" rtl="1"/>
            <a:r>
              <a:rPr lang="ar-SA" b="1" dirty="0" smtClean="0"/>
              <a:t>ند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321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0" y="2880807"/>
            <a:ext cx="11169112" cy="921608"/>
          </a:xfrm>
        </p:spPr>
        <p:txBody>
          <a:bodyPr>
            <a:normAutofit fontScale="90000"/>
          </a:bodyPr>
          <a:lstStyle/>
          <a:p>
            <a:pPr algn="r" rtl="1"/>
            <a:r>
              <a:rPr lang="en-US" sz="2400" b="1" dirty="0" smtClean="0"/>
              <a:t>Fix wing                                                                                                                                             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err="1" smtClean="0"/>
              <a:t>vitol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</a:t>
            </a:r>
            <a:endParaRPr lang="en-US" sz="2400" b="1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747712" y="5971442"/>
            <a:ext cx="9144000" cy="777938"/>
          </a:xfrm>
        </p:spPr>
        <p:txBody>
          <a:bodyPr/>
          <a:lstStyle/>
          <a:p>
            <a:r>
              <a:rPr lang="en-US" b="1" dirty="0"/>
              <a:t>Multi Rotor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6125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763762"/>
            <a:ext cx="5181600" cy="2343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3333017"/>
            <a:ext cx="338137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1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066" y="0"/>
            <a:ext cx="7255933" cy="6858000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fa-IR" sz="5400" b="1" dirty="0"/>
              <a:t>انتخاب پهپاد</a:t>
            </a:r>
            <a:endParaRPr lang="en-US" sz="5400" b="1" dirty="0" smtClean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 smtClean="0"/>
              <a:t>استحکام </a:t>
            </a:r>
            <a:r>
              <a:rPr lang="ar-SA" b="1" dirty="0"/>
              <a:t>در انجام تصویری برداری با وضعیت پایدار و اخذ حداقل تصاویر با زوایای انحراف از قائم غیرمعمول که در تشکیل مدل‌ها و پوشش کامل منطقه خلل ایجاد ننمایند</a:t>
            </a:r>
            <a:r>
              <a:rPr lang="ar-SA" b="1" dirty="0" smtClean="0"/>
              <a:t>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توانایی حمل دوربین و سنجنده موردنظر و دارا بودن سقف پرواز مناسب برای تصویربرداری از منطقه.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مداومت پروازی متناسب با ابعاد و وضعیت منطقه</a:t>
            </a:r>
            <a:r>
              <a:rPr lang="ar-SA" b="1" dirty="0" smtClean="0"/>
              <a:t>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مجهز بودن به گیرنده تعیین موقعیت جهت تعیین موقعیت مراکز تصویر با دقت موردنظر</a:t>
            </a:r>
            <a:r>
              <a:rPr lang="ar-SA" b="1" dirty="0" smtClean="0"/>
              <a:t>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امکان کنترل و هدایت پرنده </a:t>
            </a:r>
            <a:r>
              <a:rPr lang="ar-SA" b="1" dirty="0" smtClean="0"/>
              <a:t>به</a:t>
            </a:r>
            <a:r>
              <a:rPr lang="fa-IR" b="1" dirty="0" smtClean="0"/>
              <a:t> </a:t>
            </a:r>
            <a:r>
              <a:rPr lang="ar-SA" b="1" dirty="0" smtClean="0"/>
              <a:t>‌نحوی‌</a:t>
            </a:r>
            <a:r>
              <a:rPr lang="fa-IR" b="1" dirty="0" smtClean="0"/>
              <a:t> </a:t>
            </a:r>
            <a:r>
              <a:rPr lang="ar-SA" b="1" dirty="0" smtClean="0"/>
              <a:t>که </a:t>
            </a:r>
            <a:r>
              <a:rPr lang="ar-SA" b="1" dirty="0"/>
              <a:t>تصویربرداری </a:t>
            </a:r>
            <a:r>
              <a:rPr lang="ar-SA" b="1" dirty="0" smtClean="0"/>
              <a:t>به</a:t>
            </a:r>
            <a:r>
              <a:rPr lang="fa-IR" b="1" dirty="0" smtClean="0"/>
              <a:t> </a:t>
            </a:r>
            <a:r>
              <a:rPr lang="ar-SA" b="1" dirty="0" smtClean="0"/>
              <a:t>‌صورت </a:t>
            </a:r>
            <a:r>
              <a:rPr lang="ar-SA" b="1" dirty="0"/>
              <a:t>کامل و بدون گپ از منطقه انجام گیرد</a:t>
            </a:r>
            <a:r>
              <a:rPr lang="ar-SA" b="1" dirty="0" smtClean="0"/>
              <a:t>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متناسب بودن حداکثر سرعت باد </a:t>
            </a:r>
            <a:r>
              <a:rPr lang="ar-SA" b="1" dirty="0" smtClean="0"/>
              <a:t>قابل</a:t>
            </a:r>
            <a:r>
              <a:rPr lang="fa-IR" b="1" dirty="0" smtClean="0"/>
              <a:t> </a:t>
            </a:r>
            <a:r>
              <a:rPr lang="ar-SA" b="1" dirty="0" smtClean="0"/>
              <a:t>‌تحمل </a:t>
            </a:r>
            <a:r>
              <a:rPr lang="ar-SA" b="1" dirty="0"/>
              <a:t>پرنده با شرایط عمومی وزش باد در منطقه.</a:t>
            </a:r>
            <a:endParaRPr lang="en-US" b="1" dirty="0"/>
          </a:p>
          <a:p>
            <a:pPr marL="342900" lvl="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مجهز بودن به سنجنده تعیین سرعت و جهت باد با دقت کافی.</a:t>
            </a:r>
            <a:endParaRPr lang="en-US" b="1" dirty="0"/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ar-SA" b="1" dirty="0"/>
              <a:t>مجهز بودن به امکانات هدایت و کنترل </a:t>
            </a:r>
            <a:r>
              <a:rPr lang="ar-SA" b="1" dirty="0" smtClean="0"/>
              <a:t>پرنده</a:t>
            </a:r>
            <a:r>
              <a:rPr lang="en-US" b="1" dirty="0" smtClean="0"/>
              <a:t>.</a:t>
            </a:r>
            <a:r>
              <a:rPr lang="ar-SA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267"/>
            <a:ext cx="5029200" cy="56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3824" y="1"/>
            <a:ext cx="6008176" cy="6857999"/>
          </a:xfrm>
        </p:spPr>
        <p:txBody>
          <a:bodyPr/>
          <a:lstStyle/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b="1" dirty="0" smtClean="0"/>
              <a:t>ماژول </a:t>
            </a:r>
            <a:r>
              <a:rPr lang="en-US" b="1" dirty="0" smtClean="0"/>
              <a:t>PPK</a:t>
            </a:r>
            <a:r>
              <a:rPr lang="fa-IR" b="1" dirty="0" smtClean="0"/>
              <a:t>:</a:t>
            </a:r>
            <a:r>
              <a:rPr lang="en-US" b="1" dirty="0" smtClean="0"/>
              <a:t> </a:t>
            </a:r>
            <a:r>
              <a:rPr lang="fa-IR" b="1" dirty="0" smtClean="0"/>
              <a:t>ماژول</a:t>
            </a:r>
            <a:r>
              <a:rPr lang="fa-IR" b="1" dirty="0"/>
              <a:t> </a:t>
            </a:r>
            <a:r>
              <a:rPr lang="en-US" b="1" dirty="0" smtClean="0"/>
              <a:t>PPK</a:t>
            </a:r>
            <a:r>
              <a:rPr lang="fa-IR" b="1" dirty="0" smtClean="0"/>
              <a:t> پهپاد</a:t>
            </a:r>
            <a:r>
              <a:rPr lang="fa-IR" b="1" dirty="0"/>
              <a:t> که نام آن را از </a:t>
            </a:r>
            <a:r>
              <a:rPr lang="fa-IR" b="1" dirty="0" smtClean="0"/>
              <a:t>عبارت</a:t>
            </a:r>
            <a:endParaRPr lang="en-US" b="1" dirty="0" smtClean="0"/>
          </a:p>
          <a:p>
            <a:pPr algn="r" rtl="1"/>
            <a:r>
              <a:rPr lang="fa-IR" b="1" dirty="0" smtClean="0"/>
              <a:t> </a:t>
            </a:r>
            <a:r>
              <a:rPr lang="en-US" b="1" dirty="0"/>
              <a:t>Post Processing Kinematic </a:t>
            </a:r>
            <a:r>
              <a:rPr lang="fa-IR" b="1" dirty="0" smtClean="0"/>
              <a:t> گرفته </a:t>
            </a:r>
            <a:r>
              <a:rPr lang="fa-IR" b="1" dirty="0"/>
              <a:t>اند، </a:t>
            </a:r>
            <a:r>
              <a:rPr lang="fa-IR" b="1" dirty="0" smtClean="0"/>
              <a:t>ماژولی</a:t>
            </a:r>
            <a:endParaRPr lang="en-US" b="1" dirty="0" smtClean="0"/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متشکل از یک آنتن و چندین قطعه الکترونیکی بوده </a:t>
            </a:r>
            <a:r>
              <a:rPr lang="fa-IR" b="1" dirty="0" smtClean="0"/>
              <a:t>و</a:t>
            </a:r>
            <a:endParaRPr lang="en-US" b="1" dirty="0" smtClean="0"/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بر روی پرنده بدون سرنشین نصب می </a:t>
            </a:r>
            <a:r>
              <a:rPr lang="fa-IR" b="1" dirty="0" smtClean="0"/>
              <a:t>گردد و پس از</a:t>
            </a:r>
            <a:endParaRPr lang="en-US" b="1" dirty="0" smtClean="0"/>
          </a:p>
          <a:p>
            <a:pPr algn="r" rtl="1"/>
            <a:r>
              <a:rPr lang="fa-IR" b="1" dirty="0" smtClean="0"/>
              <a:t> پردازش در دفتر کار دقت مختصات تک شده روی</a:t>
            </a:r>
            <a:endParaRPr lang="en-US" b="1" dirty="0" smtClean="0"/>
          </a:p>
          <a:p>
            <a:pPr algn="r" rtl="1"/>
            <a:r>
              <a:rPr lang="fa-IR" b="1" dirty="0" smtClean="0"/>
              <a:t> تصاویر را تا حد چند سانتی متر بالا میبرد. </a:t>
            </a:r>
            <a:endParaRPr lang="fa-IR" b="1" dirty="0"/>
          </a:p>
          <a:p>
            <a:pPr algn="r" rtl="1"/>
            <a:r>
              <a:rPr lang="fa-IR" b="1" dirty="0" smtClean="0"/>
              <a:t> </a:t>
            </a:r>
            <a:endParaRPr lang="fa-IR" b="1" dirty="0"/>
          </a:p>
          <a:p>
            <a:pPr algn="r" rtl="1"/>
            <a:endParaRPr lang="fa-IR" b="1" dirty="0" smtClean="0"/>
          </a:p>
          <a:p>
            <a:pPr algn="r" rtl="1"/>
            <a:endParaRPr lang="fa-IR" b="1" dirty="0"/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fa-IR" b="1" dirty="0" smtClean="0"/>
              <a:t>ماژول </a:t>
            </a:r>
            <a:r>
              <a:rPr lang="en-US" b="1" dirty="0" smtClean="0"/>
              <a:t>RTK</a:t>
            </a:r>
            <a:r>
              <a:rPr lang="fa-IR" b="1" dirty="0" smtClean="0"/>
              <a:t>:</a:t>
            </a:r>
            <a:r>
              <a:rPr lang="fa-IR" b="1" dirty="0"/>
              <a:t>ماژول </a:t>
            </a:r>
            <a:r>
              <a:rPr lang="en-US" b="1" dirty="0" smtClean="0"/>
              <a:t>RTK</a:t>
            </a:r>
            <a:r>
              <a:rPr lang="fa-IR" b="1" dirty="0" smtClean="0"/>
              <a:t>مخفف </a:t>
            </a:r>
            <a:endParaRPr lang="en-US" b="1" dirty="0" smtClean="0"/>
          </a:p>
          <a:p>
            <a:pPr algn="r" rtl="1"/>
            <a:r>
              <a:rPr lang="en-US" b="1" dirty="0" smtClean="0"/>
              <a:t>Real-time </a:t>
            </a:r>
            <a:r>
              <a:rPr lang="en-US" b="1" dirty="0"/>
              <a:t>Kinematic </a:t>
            </a:r>
            <a:r>
              <a:rPr lang="fa-IR" b="1" dirty="0" smtClean="0"/>
              <a:t> ماژول </a:t>
            </a:r>
            <a:r>
              <a:rPr lang="en-US" b="1" dirty="0"/>
              <a:t>RTK </a:t>
            </a:r>
            <a:r>
              <a:rPr lang="fa-IR" b="1" dirty="0" smtClean="0"/>
              <a:t> به صورت</a:t>
            </a:r>
            <a:endParaRPr lang="en-US" b="1" dirty="0" smtClean="0"/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لحظه ای خطای </a:t>
            </a:r>
            <a:r>
              <a:rPr lang="en-US" b="1" dirty="0"/>
              <a:t>GPS </a:t>
            </a:r>
            <a:r>
              <a:rPr lang="fa-IR" b="1" dirty="0" smtClean="0"/>
              <a:t> پرنده </a:t>
            </a:r>
            <a:r>
              <a:rPr lang="fa-IR" b="1" dirty="0"/>
              <a:t>را در حین </a:t>
            </a:r>
            <a:r>
              <a:rPr lang="fa-IR" b="1" dirty="0" smtClean="0"/>
              <a:t>پرواز</a:t>
            </a:r>
            <a:endParaRPr lang="en-US" b="1" dirty="0" smtClean="0"/>
          </a:p>
          <a:p>
            <a:pPr algn="r" rtl="1"/>
            <a:r>
              <a:rPr lang="fa-IR" b="1" dirty="0" smtClean="0"/>
              <a:t> </a:t>
            </a:r>
            <a:r>
              <a:rPr lang="fa-IR" b="1" dirty="0"/>
              <a:t>اصلاح کرده و مختصات دقیقی </a:t>
            </a:r>
            <a:r>
              <a:rPr lang="fa-IR" b="1" dirty="0" smtClean="0"/>
              <a:t>از مراکز </a:t>
            </a:r>
            <a:r>
              <a:rPr lang="fa-IR" b="1" dirty="0"/>
              <a:t>عکس های گرفته </a:t>
            </a:r>
            <a:endParaRPr lang="en-US" b="1" dirty="0" smtClean="0"/>
          </a:p>
          <a:p>
            <a:pPr algn="r" rtl="1"/>
            <a:r>
              <a:rPr lang="fa-IR" b="1" dirty="0" smtClean="0"/>
              <a:t>شده </a:t>
            </a:r>
            <a:r>
              <a:rPr lang="fa-IR" b="1" dirty="0"/>
              <a:t>را به </a:t>
            </a:r>
            <a:r>
              <a:rPr lang="fa-IR" b="1" dirty="0" smtClean="0"/>
              <a:t>دست می </a:t>
            </a:r>
            <a:r>
              <a:rPr lang="fa-IR" b="1" dirty="0" smtClean="0"/>
              <a:t>دهد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8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1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579" y="0"/>
            <a:ext cx="4497420" cy="6858000"/>
          </a:xfrm>
        </p:spPr>
        <p:txBody>
          <a:bodyPr>
            <a:normAutofit/>
          </a:bodyPr>
          <a:lstStyle/>
          <a:p>
            <a:pPr algn="r" rtl="1"/>
            <a:endParaRPr lang="en-US" b="1" dirty="0"/>
          </a:p>
          <a:p>
            <a:pPr algn="r" rtl="1"/>
            <a:r>
              <a:rPr lang="fa-IR" b="1" dirty="0" smtClean="0"/>
              <a:t>دو ویژگی مهم تصاویر رقومی:</a:t>
            </a:r>
            <a:endParaRPr lang="en-US" b="1" dirty="0" smtClean="0"/>
          </a:p>
          <a:p>
            <a:pPr algn="r" rtl="1"/>
            <a:endParaRPr lang="fa-IR" dirty="0"/>
          </a:p>
          <a:p>
            <a:pPr algn="just" rtl="1"/>
            <a:r>
              <a:rPr lang="en-US" b="1" dirty="0" smtClean="0"/>
              <a:t>GSD-1</a:t>
            </a:r>
            <a:r>
              <a:rPr lang="fa-IR" b="1" dirty="0" smtClean="0"/>
              <a:t>:فاصله نمونه­برداری زمینی یا </a:t>
            </a:r>
            <a:r>
              <a:rPr lang="en-US" b="1" dirty="0" smtClean="0"/>
              <a:t>Ground Sampling Distance</a:t>
            </a:r>
            <a:r>
              <a:rPr lang="fa-IR" b="1" dirty="0" smtClean="0"/>
              <a:t> معادل ابعاد فیزیکی پیکسل روی زمین </a:t>
            </a:r>
            <a:r>
              <a:rPr lang="fa-IR" b="1" dirty="0" smtClean="0"/>
              <a:t>است و </a:t>
            </a:r>
            <a:r>
              <a:rPr lang="fa-IR" b="1" dirty="0"/>
              <a:t>با ارتفاع پرواز رابطه مستقیم </a:t>
            </a:r>
            <a:r>
              <a:rPr lang="fa-IR" b="1" dirty="0" smtClean="0"/>
              <a:t>دارد.</a:t>
            </a:r>
            <a:endParaRPr lang="en-US" b="1" dirty="0"/>
          </a:p>
          <a:p>
            <a:pPr algn="just" rtl="1"/>
            <a:r>
              <a:rPr lang="fa-IR" b="1" dirty="0" smtClean="0"/>
              <a:t>.</a:t>
            </a:r>
            <a:endParaRPr lang="en-US" b="1" dirty="0"/>
          </a:p>
          <a:p>
            <a:pPr algn="r" rtl="1"/>
            <a:endParaRPr lang="en-US" b="1" dirty="0" smtClean="0"/>
          </a:p>
          <a:p>
            <a:pPr algn="just" rtl="1"/>
            <a:r>
              <a:rPr lang="en-US" b="1" dirty="0" smtClean="0"/>
              <a:t>GRD-2</a:t>
            </a:r>
            <a:r>
              <a:rPr lang="fa-IR" b="1" dirty="0" smtClean="0"/>
              <a:t> </a:t>
            </a:r>
            <a:r>
              <a:rPr lang="fa-IR" b="1" dirty="0" smtClean="0"/>
              <a:t>در </a:t>
            </a:r>
            <a:r>
              <a:rPr lang="fa-IR" b="1" dirty="0"/>
              <a:t>لغت به معنی وضوح عکس یا قدرت تفکیک مکان از آن نام برده می </a:t>
            </a:r>
            <a:r>
              <a:rPr lang="fa-IR" b="1" dirty="0" smtClean="0"/>
              <a:t>شود یا </a:t>
            </a:r>
            <a:r>
              <a:rPr lang="en-US" b="1" dirty="0" smtClean="0"/>
              <a:t>Ground </a:t>
            </a:r>
            <a:r>
              <a:rPr lang="en-US" b="1" dirty="0"/>
              <a:t>Resolved</a:t>
            </a:r>
            <a:r>
              <a:rPr lang="en-US" b="1" dirty="0" smtClean="0"/>
              <a:t> </a:t>
            </a:r>
            <a:r>
              <a:rPr lang="en-US" b="1" dirty="0"/>
              <a:t>Distance</a:t>
            </a:r>
            <a:r>
              <a:rPr lang="fa-IR" b="1" dirty="0"/>
              <a:t> </a:t>
            </a:r>
            <a:r>
              <a:rPr lang="fa-IR" b="1" dirty="0" smtClean="0"/>
              <a:t>در </a:t>
            </a:r>
            <a:r>
              <a:rPr lang="fa-IR" b="1" dirty="0"/>
              <a:t>واقع تفکیک پذیری عوارض هندسی و تشخیص جزئیات را توصیف می کند. به عواملی همچون شفافیت عدسی، پیکسل </a:t>
            </a:r>
            <a:r>
              <a:rPr lang="fa-IR" b="1" dirty="0" smtClean="0"/>
              <a:t>پیچ، </a:t>
            </a:r>
            <a:r>
              <a:rPr lang="fa-IR" b="1" dirty="0"/>
              <a:t>وضوح صحنه، کشیدگی تصویر و تفرق در یک سامانه اپتیکی بستگی خواهد داشت</a:t>
            </a:r>
            <a:endParaRPr lang="fa-IR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934" y="0"/>
            <a:ext cx="7975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3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r" rtl="1"/>
            <a:r>
              <a:rPr lang="fa-IR" sz="5400" b="1" dirty="0" smtClean="0"/>
              <a:t>تعیین ارتفاع پرواز:</a:t>
            </a:r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marL="685800" indent="-685800" algn="r" rtl="1">
              <a:buFont typeface="Wingdings" panose="05000000000000000000" pitchFamily="2" charset="2"/>
              <a:buChar char="q"/>
            </a:pPr>
            <a:r>
              <a:rPr lang="en-US" sz="4800" b="1" dirty="0" smtClean="0"/>
              <a:t>F/H=</a:t>
            </a:r>
            <a:r>
              <a:rPr lang="en-US" sz="4800" b="1" dirty="0" smtClean="0"/>
              <a:t>pp</a:t>
            </a:r>
            <a:r>
              <a:rPr lang="en-US" sz="4800" b="1" dirty="0" smtClean="0"/>
              <a:t>/GSD</a:t>
            </a:r>
            <a:endParaRPr lang="fa-IR" dirty="0" smtClean="0"/>
          </a:p>
          <a:p>
            <a:pPr algn="r" rtl="1"/>
            <a:r>
              <a:rPr lang="en-US" sz="4000" b="1" dirty="0" smtClean="0"/>
              <a:t> </a:t>
            </a:r>
            <a:r>
              <a:rPr lang="en-US" dirty="0" smtClean="0"/>
              <a:t>                                                                  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en-US" b="1" dirty="0" smtClean="0"/>
              <a:t> GRD/GSD=1.5 </a:t>
            </a:r>
            <a:r>
              <a:rPr lang="fa-IR" b="1" dirty="0" smtClean="0"/>
              <a:t>دوربینهای غیر متریک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en-US" b="1" dirty="0" smtClean="0"/>
              <a:t> GRD/GSD=1</a:t>
            </a:r>
            <a:r>
              <a:rPr lang="fa-IR" b="1" dirty="0" smtClean="0"/>
              <a:t>دوربینهای متریک</a:t>
            </a:r>
            <a:endParaRPr lang="en-US" b="1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73663"/>
              </p:ext>
            </p:extLst>
          </p:nvPr>
        </p:nvGraphicFramePr>
        <p:xfrm>
          <a:off x="108488" y="635429"/>
          <a:ext cx="5713988" cy="480447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56994">
                  <a:extLst>
                    <a:ext uri="{9D8B030D-6E8A-4147-A177-3AD203B41FA5}">
                      <a16:colId xmlns:a16="http://schemas.microsoft.com/office/drawing/2014/main" val="3629386494"/>
                    </a:ext>
                  </a:extLst>
                </a:gridCol>
                <a:gridCol w="2856994">
                  <a:extLst>
                    <a:ext uri="{9D8B030D-6E8A-4147-A177-3AD203B41FA5}">
                      <a16:colId xmlns:a16="http://schemas.microsoft.com/office/drawing/2014/main" val="144194736"/>
                    </a:ext>
                  </a:extLst>
                </a:gridCol>
              </a:tblGrid>
              <a:tr h="1558739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مقياس نقشه درخواستي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GRD</a:t>
                      </a:r>
                      <a:r>
                        <a:rPr lang="fa-IR" sz="1400">
                          <a:effectLst/>
                        </a:rPr>
                        <a:t> به سانتیمتر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9830693"/>
                  </a:ext>
                </a:extLst>
              </a:tr>
              <a:tr h="843499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1:500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3-5 متوسط 4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9669881"/>
                  </a:ext>
                </a:extLst>
              </a:tr>
              <a:tr h="843499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1:1000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6-10 متوسط 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391560"/>
                  </a:ext>
                </a:extLst>
              </a:tr>
              <a:tr h="1558739"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1:2000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8034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12-20 متوسط 16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82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7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r"/>
            <a:r>
              <a:rPr lang="ar-SA" sz="3600" b="1" dirty="0"/>
              <a:t>مراحل تهیه نقشه و اطلاعات مکانی با استفاده از </a:t>
            </a:r>
            <a:r>
              <a:rPr lang="ar-SA" sz="3600" b="1" dirty="0" smtClean="0"/>
              <a:t>پهپاد</a:t>
            </a:r>
            <a:endParaRPr lang="en-US" sz="3600" b="1" dirty="0" smtClean="0"/>
          </a:p>
          <a:p>
            <a:pPr algn="r"/>
            <a:endParaRPr lang="en-US" b="1" dirty="0"/>
          </a:p>
          <a:p>
            <a:pPr algn="r"/>
            <a:r>
              <a:rPr lang="fa-IR" b="1" dirty="0" smtClean="0"/>
              <a:t>1- طراحی شبکه</a:t>
            </a:r>
          </a:p>
          <a:p>
            <a:pPr algn="r"/>
            <a:endParaRPr lang="fa-IR" b="1" dirty="0"/>
          </a:p>
          <a:p>
            <a:pPr algn="r"/>
            <a:r>
              <a:rPr lang="fa-IR" b="1" dirty="0" smtClean="0"/>
              <a:t>2- عملیات نقشه برداری زمینی</a:t>
            </a:r>
          </a:p>
          <a:p>
            <a:pPr algn="r"/>
            <a:endParaRPr lang="fa-IR" b="1" dirty="0"/>
          </a:p>
          <a:p>
            <a:pPr algn="r"/>
            <a:endParaRPr lang="fa-IR" b="1" dirty="0" smtClean="0"/>
          </a:p>
          <a:p>
            <a:pPr algn="r"/>
            <a:r>
              <a:rPr lang="fa-IR" b="1" dirty="0" smtClean="0"/>
              <a:t>3- عملیات تصویر برداری هوایی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1" y="770714"/>
            <a:ext cx="6162146" cy="599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1624</TotalTime>
  <Words>2032</Words>
  <Application>Microsoft Office PowerPoint</Application>
  <PresentationFormat>Widescreen</PresentationFormat>
  <Paragraphs>258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Arial(body)</vt:lpstr>
      <vt:lpstr>B Mitra</vt:lpstr>
      <vt:lpstr>B Nazanin</vt:lpstr>
      <vt:lpstr>Calibri</vt:lpstr>
      <vt:lpstr>Calibri Light</vt:lpstr>
      <vt:lpstr>Times New Roman</vt:lpstr>
      <vt:lpstr>Wingdings</vt:lpstr>
      <vt:lpstr>Office Theme</vt:lpstr>
      <vt:lpstr>بنام خدا</vt:lpstr>
      <vt:lpstr>PowerPoint Presentation</vt:lpstr>
      <vt:lpstr>PowerPoint Presentation</vt:lpstr>
      <vt:lpstr>Fix wing                                                                                                                                               vitol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</dc:title>
  <dc:creator>Mansur HasanPur</dc:creator>
  <cp:lastModifiedBy>Mansur HasanPur</cp:lastModifiedBy>
  <cp:revision>84</cp:revision>
  <dcterms:created xsi:type="dcterms:W3CDTF">2023-08-20T04:12:31Z</dcterms:created>
  <dcterms:modified xsi:type="dcterms:W3CDTF">2024-12-29T07:21:46Z</dcterms:modified>
</cp:coreProperties>
</file>